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notesMasterIdLst>
    <p:notesMasterId r:id="rId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46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5989320"/>
            <a:ext cx="12161520" cy="868680"/>
          </a:xfrm>
          <a:prstGeom prst="rect">
            <a:avLst/>
          </a:prstGeom>
          <a:solidFill>
            <a:srgbClr val="005E90"/>
          </a:solidFill>
          <a:ln/>
        </p:spPr>
      </p:sp>
      <p:sp>
        <p:nvSpPr>
          <p:cNvPr id="3" name="Shape 1"/>
          <p:cNvSpPr/>
          <p:nvPr/>
        </p:nvSpPr>
        <p:spPr>
          <a:xfrm>
            <a:off x="-1828800" y="5394960"/>
            <a:ext cx="8229600" cy="3657600"/>
          </a:xfrm>
          <a:prstGeom prst="ellipse">
            <a:avLst/>
          </a:prstGeom>
          <a:solidFill>
            <a:srgbClr val="005E90">
              <a:alpha val="45000"/>
            </a:srgbClr>
          </a:solidFill>
          <a:ln/>
        </p:spPr>
      </p:sp>
      <p:sp>
        <p:nvSpPr>
          <p:cNvPr id="4" name="Shape 2"/>
          <p:cNvSpPr/>
          <p:nvPr/>
        </p:nvSpPr>
        <p:spPr>
          <a:xfrm>
            <a:off x="6400800" y="5669280"/>
            <a:ext cx="8229600" cy="3657600"/>
          </a:xfrm>
          <a:prstGeom prst="ellipse">
            <a:avLst/>
          </a:prstGeom>
          <a:solidFill>
            <a:srgbClr val="1B7FB5">
              <a:alpha val="40000"/>
            </a:srgbClr>
          </a:solidFill>
          <a:ln/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8680" y="777240"/>
            <a:ext cx="1371600" cy="139903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606040" y="96012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spc="400" kern="0" dirty="0">
                <a:solidFill>
                  <a:srgbClr val="4FD3B8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TASK REGISTER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2560320" y="1371600"/>
            <a:ext cx="914400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4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Product Roadmap</a:t>
            </a:r>
            <a:endParaRPr lang="en-US" sz="5400" dirty="0"/>
          </a:p>
        </p:txBody>
      </p:sp>
      <p:sp>
        <p:nvSpPr>
          <p:cNvPr id="8" name="Text 5"/>
          <p:cNvSpPr/>
          <p:nvPr/>
        </p:nvSpPr>
        <p:spPr>
          <a:xfrm>
            <a:off x="868680" y="3154680"/>
            <a:ext cx="10058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dirty="0">
                <a:solidFill>
                  <a:srgbClr val="CADCFC"/>
                </a:solidFill>
              </a:rPr>
              <a:t>Delivery plan for the Task Register platform &amp; mobile app</a:t>
            </a:r>
            <a:endParaRPr lang="en-US" sz="2000" dirty="0"/>
          </a:p>
        </p:txBody>
      </p:sp>
      <p:sp>
        <p:nvSpPr>
          <p:cNvPr id="9" name="Shape 6"/>
          <p:cNvSpPr/>
          <p:nvPr/>
        </p:nvSpPr>
        <p:spPr>
          <a:xfrm>
            <a:off x="868680" y="4023360"/>
            <a:ext cx="3410712" cy="1371600"/>
          </a:xfrm>
          <a:prstGeom prst="roundRect">
            <a:avLst>
              <a:gd name="adj" fmla="val 10667"/>
            </a:avLst>
          </a:prstGeom>
          <a:solidFill>
            <a:srgbClr val="FFFFFF">
              <a:alpha val="94000"/>
            </a:srgbClr>
          </a:solidFill>
          <a:ln/>
          <a:effectLst>
            <a:outerShdw sx="100000" sy="100000" kx="0" ky="0" algn="bl" rotWithShape="0" blurRad="114300" dist="38100" dir="5400000">
              <a:srgbClr val="0A3D6E">
                <a:alpha val="12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1143000" y="4370832"/>
            <a:ext cx="621792" cy="621792"/>
          </a:xfrm>
          <a:prstGeom prst="ellipse">
            <a:avLst/>
          </a:prstGeom>
          <a:solidFill>
            <a:srgbClr val="005E90"/>
          </a:solidFill>
          <a:ln/>
        </p:spPr>
      </p:sp>
      <p:sp>
        <p:nvSpPr>
          <p:cNvPr id="11" name="Text 8"/>
          <p:cNvSpPr/>
          <p:nvPr/>
        </p:nvSpPr>
        <p:spPr>
          <a:xfrm>
            <a:off x="1892808" y="4206240"/>
            <a:ext cx="226771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C243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June · Phase 1</a:t>
            </a:r>
            <a:endParaRPr lang="en-US" sz="1800" dirty="0"/>
          </a:p>
        </p:txBody>
      </p:sp>
      <p:sp>
        <p:nvSpPr>
          <p:cNvPr id="12" name="Text 9"/>
          <p:cNvSpPr/>
          <p:nvPr/>
        </p:nvSpPr>
        <p:spPr>
          <a:xfrm>
            <a:off x="1892808" y="4645152"/>
            <a:ext cx="2267712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7C8597"/>
                </a:solidFill>
              </a:rPr>
              <a:t>Foundation &amp; task management</a:t>
            </a:r>
            <a:endParaRPr lang="en-US" sz="1150" dirty="0"/>
          </a:p>
        </p:txBody>
      </p:sp>
      <p:sp>
        <p:nvSpPr>
          <p:cNvPr id="13" name="Shape 10"/>
          <p:cNvSpPr/>
          <p:nvPr/>
        </p:nvSpPr>
        <p:spPr>
          <a:xfrm>
            <a:off x="4462272" y="4023360"/>
            <a:ext cx="3410712" cy="1371600"/>
          </a:xfrm>
          <a:prstGeom prst="roundRect">
            <a:avLst>
              <a:gd name="adj" fmla="val 10667"/>
            </a:avLst>
          </a:prstGeom>
          <a:solidFill>
            <a:srgbClr val="FFFFFF">
              <a:alpha val="94000"/>
            </a:srgbClr>
          </a:solidFill>
          <a:ln/>
          <a:effectLst>
            <a:outerShdw sx="100000" sy="100000" kx="0" ky="0" algn="bl" rotWithShape="0" blurRad="114300" dist="38100" dir="5400000">
              <a:srgbClr val="0A3D6E">
                <a:alpha val="12000"/>
              </a:srgbClr>
            </a:outerShdw>
          </a:effectLst>
        </p:spPr>
      </p:sp>
      <p:sp>
        <p:nvSpPr>
          <p:cNvPr id="14" name="Shape 11"/>
          <p:cNvSpPr/>
          <p:nvPr/>
        </p:nvSpPr>
        <p:spPr>
          <a:xfrm>
            <a:off x="4736592" y="4370832"/>
            <a:ext cx="621792" cy="621792"/>
          </a:xfrm>
          <a:prstGeom prst="ellipse">
            <a:avLst/>
          </a:prstGeom>
          <a:solidFill>
            <a:srgbClr val="1C8A9E"/>
          </a:solidFill>
          <a:ln/>
        </p:spPr>
      </p:sp>
      <p:sp>
        <p:nvSpPr>
          <p:cNvPr id="15" name="Text 12"/>
          <p:cNvSpPr/>
          <p:nvPr/>
        </p:nvSpPr>
        <p:spPr>
          <a:xfrm>
            <a:off x="5486400" y="4206240"/>
            <a:ext cx="226771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C243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July · Phase 2</a:t>
            </a:r>
            <a:endParaRPr lang="en-US" sz="1800" dirty="0"/>
          </a:p>
        </p:txBody>
      </p:sp>
      <p:sp>
        <p:nvSpPr>
          <p:cNvPr id="16" name="Text 13"/>
          <p:cNvSpPr/>
          <p:nvPr/>
        </p:nvSpPr>
        <p:spPr>
          <a:xfrm>
            <a:off x="5486400" y="4645152"/>
            <a:ext cx="2267712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7C8597"/>
                </a:solidFill>
              </a:rPr>
              <a:t>Collaboration &amp; mobile app</a:t>
            </a:r>
            <a:endParaRPr lang="en-US" sz="1150" dirty="0"/>
          </a:p>
        </p:txBody>
      </p:sp>
      <p:sp>
        <p:nvSpPr>
          <p:cNvPr id="17" name="Shape 14"/>
          <p:cNvSpPr/>
          <p:nvPr/>
        </p:nvSpPr>
        <p:spPr>
          <a:xfrm>
            <a:off x="8055864" y="4023360"/>
            <a:ext cx="3410712" cy="1371600"/>
          </a:xfrm>
          <a:prstGeom prst="roundRect">
            <a:avLst>
              <a:gd name="adj" fmla="val 10667"/>
            </a:avLst>
          </a:prstGeom>
          <a:solidFill>
            <a:srgbClr val="FFFFFF">
              <a:alpha val="94000"/>
            </a:srgbClr>
          </a:solidFill>
          <a:ln/>
          <a:effectLst>
            <a:outerShdw sx="100000" sy="100000" kx="0" ky="0" algn="bl" rotWithShape="0" blurRad="114300" dist="38100" dir="5400000">
              <a:srgbClr val="0A3D6E">
                <a:alpha val="12000"/>
              </a:srgbClr>
            </a:outerShdw>
          </a:effectLst>
        </p:spPr>
      </p:sp>
      <p:sp>
        <p:nvSpPr>
          <p:cNvPr id="18" name="Shape 15"/>
          <p:cNvSpPr/>
          <p:nvPr/>
        </p:nvSpPr>
        <p:spPr>
          <a:xfrm>
            <a:off x="8330184" y="4370832"/>
            <a:ext cx="621792" cy="621792"/>
          </a:xfrm>
          <a:prstGeom prst="ellipse">
            <a:avLst/>
          </a:prstGeom>
          <a:solidFill>
            <a:srgbClr val="BD8B1A"/>
          </a:solidFill>
          <a:ln/>
        </p:spPr>
      </p:sp>
      <p:sp>
        <p:nvSpPr>
          <p:cNvPr id="19" name="Text 16"/>
          <p:cNvSpPr/>
          <p:nvPr/>
        </p:nvSpPr>
        <p:spPr>
          <a:xfrm>
            <a:off x="9079992" y="4206240"/>
            <a:ext cx="226771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1C243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August · Phase 3</a:t>
            </a:r>
            <a:endParaRPr lang="en-US" sz="1800" dirty="0"/>
          </a:p>
        </p:txBody>
      </p:sp>
      <p:sp>
        <p:nvSpPr>
          <p:cNvPr id="20" name="Text 17"/>
          <p:cNvSpPr/>
          <p:nvPr/>
        </p:nvSpPr>
        <p:spPr>
          <a:xfrm>
            <a:off x="9079992" y="4645152"/>
            <a:ext cx="2267712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50" dirty="0">
                <a:solidFill>
                  <a:srgbClr val="7C8597"/>
                </a:solidFill>
              </a:rPr>
              <a:t>Events &amp; live editing</a:t>
            </a:r>
            <a:endParaRPr lang="en-US" sz="1150" dirty="0"/>
          </a:p>
        </p:txBody>
      </p:sp>
      <p:sp>
        <p:nvSpPr>
          <p:cNvPr id="21" name="Text 18"/>
          <p:cNvSpPr/>
          <p:nvPr/>
        </p:nvSpPr>
        <p:spPr>
          <a:xfrm>
            <a:off x="868680" y="6053328"/>
            <a:ext cx="5486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</a:rPr>
              <a:t>June – August 2026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F0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" y="384048"/>
            <a:ext cx="749808" cy="7680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17320" y="457200"/>
            <a:ext cx="64008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005E9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June 2026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1435608" y="1078992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7C8597"/>
                </a:solidFill>
              </a:rPr>
              <a:t>Foundation &amp; task management — platform core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10058400" y="502920"/>
            <a:ext cx="1600200" cy="640080"/>
          </a:xfrm>
          <a:prstGeom prst="roundRect">
            <a:avLst>
              <a:gd name="adj" fmla="val 14286"/>
            </a:avLst>
          </a:prstGeom>
          <a:solidFill>
            <a:srgbClr val="005E90"/>
          </a:solidFill>
          <a:ln/>
        </p:spPr>
      </p:sp>
      <p:sp>
        <p:nvSpPr>
          <p:cNvPr id="6" name="Text 3"/>
          <p:cNvSpPr/>
          <p:nvPr/>
        </p:nvSpPr>
        <p:spPr>
          <a:xfrm>
            <a:off x="10058400" y="502920"/>
            <a:ext cx="16002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PHASE 1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502920" y="1691640"/>
            <a:ext cx="5431536" cy="946404"/>
          </a:xfrm>
          <a:prstGeom prst="roundRect">
            <a:avLst>
              <a:gd name="adj" fmla="val 8696"/>
            </a:avLst>
          </a:prstGeom>
          <a:solidFill>
            <a:srgbClr val="FFFFFF"/>
          </a:solidFill>
          <a:ln w="12700">
            <a:solidFill>
              <a:srgbClr val="E3E6EF"/>
            </a:solidFill>
            <a:prstDash val="solid"/>
          </a:ln>
          <a:effectLst>
            <a:outerShdw sx="100000" sy="100000" kx="0" ky="0" algn="bl" rotWithShape="0" blurRad="114300" dist="38100" dir="5400000">
              <a:srgbClr val="0A3D6E">
                <a:alpha val="12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758952" y="1965960"/>
            <a:ext cx="566928" cy="566928"/>
          </a:xfrm>
          <a:prstGeom prst="roundRect">
            <a:avLst>
              <a:gd name="adj" fmla="val 19355"/>
            </a:avLst>
          </a:prstGeom>
          <a:solidFill>
            <a:srgbClr val="005E90"/>
          </a:solidFill>
          <a:ln/>
        </p:spPr>
      </p:sp>
      <p:sp>
        <p:nvSpPr>
          <p:cNvPr id="9" name="Text 6"/>
          <p:cNvSpPr/>
          <p:nvPr/>
        </p:nvSpPr>
        <p:spPr>
          <a:xfrm>
            <a:off x="758952" y="1965960"/>
            <a:ext cx="566928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</a:t>
            </a:r>
            <a:endParaRPr lang="en-US" sz="2000" dirty="0"/>
          </a:p>
        </p:txBody>
      </p:sp>
      <p:sp>
        <p:nvSpPr>
          <p:cNvPr id="10" name="Text 7"/>
          <p:cNvSpPr/>
          <p:nvPr/>
        </p:nvSpPr>
        <p:spPr>
          <a:xfrm>
            <a:off x="1527048" y="1911096"/>
            <a:ext cx="415137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650" b="1" dirty="0">
                <a:solidFill>
                  <a:srgbClr val="1C243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Files in NextCloud</a:t>
            </a:r>
            <a:endParaRPr lang="en-US" sz="1650" dirty="0"/>
          </a:p>
        </p:txBody>
      </p:sp>
      <p:sp>
        <p:nvSpPr>
          <p:cNvPr id="11" name="Text 8"/>
          <p:cNvSpPr/>
          <p:nvPr/>
        </p:nvSpPr>
        <p:spPr>
          <a:xfrm>
            <a:off x="1527048" y="2404872"/>
            <a:ext cx="4151376" cy="320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5000"/>
              </a:lnSpc>
              <a:buNone/>
            </a:pPr>
            <a:r>
              <a:rPr lang="en-US" sz="1150" dirty="0">
                <a:solidFill>
                  <a:srgbClr val="7C8597"/>
                </a:solidFill>
              </a:rPr>
              <a:t>Integrate document storage and file access via NextCloud.</a:t>
            </a:r>
            <a:endParaRPr lang="en-US" sz="1150" dirty="0"/>
          </a:p>
        </p:txBody>
      </p:sp>
      <p:sp>
        <p:nvSpPr>
          <p:cNvPr id="12" name="Text 9"/>
          <p:cNvSpPr/>
          <p:nvPr/>
        </p:nvSpPr>
        <p:spPr>
          <a:xfrm>
            <a:off x="4517136" y="1947672"/>
            <a:ext cx="1188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b="1" spc="100" kern="0" dirty="0">
                <a:solidFill>
                  <a:srgbClr val="005E90"/>
                </a:solidFill>
              </a:rPr>
              <a:t>INTEGRATION</a:t>
            </a:r>
            <a:endParaRPr lang="en-US" sz="850" dirty="0"/>
          </a:p>
        </p:txBody>
      </p:sp>
      <p:sp>
        <p:nvSpPr>
          <p:cNvPr id="13" name="Shape 10"/>
          <p:cNvSpPr/>
          <p:nvPr/>
        </p:nvSpPr>
        <p:spPr>
          <a:xfrm>
            <a:off x="6227064" y="1691640"/>
            <a:ext cx="5431536" cy="946404"/>
          </a:xfrm>
          <a:prstGeom prst="roundRect">
            <a:avLst>
              <a:gd name="adj" fmla="val 8696"/>
            </a:avLst>
          </a:prstGeom>
          <a:solidFill>
            <a:srgbClr val="FFFFFF"/>
          </a:solidFill>
          <a:ln w="12700">
            <a:solidFill>
              <a:srgbClr val="E3E6EF"/>
            </a:solidFill>
            <a:prstDash val="solid"/>
          </a:ln>
          <a:effectLst>
            <a:outerShdw sx="100000" sy="100000" kx="0" ky="0" algn="bl" rotWithShape="0" blurRad="114300" dist="38100" dir="5400000">
              <a:srgbClr val="0A3D6E">
                <a:alpha val="12000"/>
              </a:srgbClr>
            </a:outerShdw>
          </a:effectLst>
        </p:spPr>
      </p:sp>
      <p:sp>
        <p:nvSpPr>
          <p:cNvPr id="14" name="Shape 11"/>
          <p:cNvSpPr/>
          <p:nvPr/>
        </p:nvSpPr>
        <p:spPr>
          <a:xfrm>
            <a:off x="6483096" y="1965960"/>
            <a:ext cx="566928" cy="566928"/>
          </a:xfrm>
          <a:prstGeom prst="roundRect">
            <a:avLst>
              <a:gd name="adj" fmla="val 19355"/>
            </a:avLst>
          </a:prstGeom>
          <a:solidFill>
            <a:srgbClr val="005E90"/>
          </a:solidFill>
          <a:ln/>
        </p:spPr>
      </p:sp>
      <p:sp>
        <p:nvSpPr>
          <p:cNvPr id="15" name="Text 12"/>
          <p:cNvSpPr/>
          <p:nvPr/>
        </p:nvSpPr>
        <p:spPr>
          <a:xfrm>
            <a:off x="6483096" y="1965960"/>
            <a:ext cx="566928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2</a:t>
            </a:r>
            <a:endParaRPr lang="en-US" sz="2000" dirty="0"/>
          </a:p>
        </p:txBody>
      </p:sp>
      <p:sp>
        <p:nvSpPr>
          <p:cNvPr id="16" name="Text 13"/>
          <p:cNvSpPr/>
          <p:nvPr/>
        </p:nvSpPr>
        <p:spPr>
          <a:xfrm>
            <a:off x="7251192" y="1911096"/>
            <a:ext cx="415137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650" b="1" dirty="0">
                <a:solidFill>
                  <a:srgbClr val="1C243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Create / manage working groups</a:t>
            </a:r>
            <a:endParaRPr lang="en-US" sz="1650" dirty="0"/>
          </a:p>
        </p:txBody>
      </p:sp>
      <p:sp>
        <p:nvSpPr>
          <p:cNvPr id="17" name="Text 14"/>
          <p:cNvSpPr/>
          <p:nvPr/>
        </p:nvSpPr>
        <p:spPr>
          <a:xfrm>
            <a:off x="7251192" y="2404872"/>
            <a:ext cx="4151376" cy="320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5000"/>
              </a:lnSpc>
              <a:buNone/>
            </a:pPr>
            <a:r>
              <a:rPr lang="en-US" sz="1150" dirty="0">
                <a:solidFill>
                  <a:srgbClr val="7C8597"/>
                </a:solidFill>
              </a:rPr>
              <a:t>Set up and administer working groups across committees (VTS, ENG, ARM, DTEC).</a:t>
            </a:r>
            <a:endParaRPr lang="en-US" sz="1150" dirty="0"/>
          </a:p>
        </p:txBody>
      </p:sp>
      <p:sp>
        <p:nvSpPr>
          <p:cNvPr id="18" name="Text 15"/>
          <p:cNvSpPr/>
          <p:nvPr/>
        </p:nvSpPr>
        <p:spPr>
          <a:xfrm>
            <a:off x="10241280" y="1947672"/>
            <a:ext cx="1188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b="1" spc="100" kern="0" dirty="0">
                <a:solidFill>
                  <a:srgbClr val="005E90"/>
                </a:solidFill>
              </a:rPr>
              <a:t>CORE</a:t>
            </a:r>
            <a:endParaRPr lang="en-US" sz="850" dirty="0"/>
          </a:p>
        </p:txBody>
      </p:sp>
      <p:sp>
        <p:nvSpPr>
          <p:cNvPr id="19" name="Shape 16"/>
          <p:cNvSpPr/>
          <p:nvPr/>
        </p:nvSpPr>
        <p:spPr>
          <a:xfrm>
            <a:off x="502920" y="2930652"/>
            <a:ext cx="5431536" cy="946404"/>
          </a:xfrm>
          <a:prstGeom prst="roundRect">
            <a:avLst>
              <a:gd name="adj" fmla="val 8696"/>
            </a:avLst>
          </a:prstGeom>
          <a:solidFill>
            <a:srgbClr val="FFFFFF"/>
          </a:solidFill>
          <a:ln w="12700">
            <a:solidFill>
              <a:srgbClr val="E3E6EF"/>
            </a:solidFill>
            <a:prstDash val="solid"/>
          </a:ln>
          <a:effectLst>
            <a:outerShdw sx="100000" sy="100000" kx="0" ky="0" algn="bl" rotWithShape="0" blurRad="114300" dist="38100" dir="5400000">
              <a:srgbClr val="0A3D6E">
                <a:alpha val="12000"/>
              </a:srgbClr>
            </a:outerShdw>
          </a:effectLst>
        </p:spPr>
      </p:sp>
      <p:sp>
        <p:nvSpPr>
          <p:cNvPr id="20" name="Shape 17"/>
          <p:cNvSpPr/>
          <p:nvPr/>
        </p:nvSpPr>
        <p:spPr>
          <a:xfrm>
            <a:off x="758952" y="3204972"/>
            <a:ext cx="566928" cy="566928"/>
          </a:xfrm>
          <a:prstGeom prst="roundRect">
            <a:avLst>
              <a:gd name="adj" fmla="val 19355"/>
            </a:avLst>
          </a:prstGeom>
          <a:solidFill>
            <a:srgbClr val="005E90"/>
          </a:solidFill>
          <a:ln/>
        </p:spPr>
      </p:sp>
      <p:sp>
        <p:nvSpPr>
          <p:cNvPr id="21" name="Text 18"/>
          <p:cNvSpPr/>
          <p:nvPr/>
        </p:nvSpPr>
        <p:spPr>
          <a:xfrm>
            <a:off x="758952" y="3204972"/>
            <a:ext cx="566928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3</a:t>
            </a:r>
            <a:endParaRPr lang="en-US" sz="2000" dirty="0"/>
          </a:p>
        </p:txBody>
      </p:sp>
      <p:sp>
        <p:nvSpPr>
          <p:cNvPr id="22" name="Text 19"/>
          <p:cNvSpPr/>
          <p:nvPr/>
        </p:nvSpPr>
        <p:spPr>
          <a:xfrm>
            <a:off x="1527048" y="3150108"/>
            <a:ext cx="415137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650" b="1" dirty="0">
                <a:solidFill>
                  <a:srgbClr val="1C243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Create / manage task groups</a:t>
            </a:r>
            <a:endParaRPr lang="en-US" sz="1650" dirty="0"/>
          </a:p>
        </p:txBody>
      </p:sp>
      <p:sp>
        <p:nvSpPr>
          <p:cNvPr id="23" name="Text 20"/>
          <p:cNvSpPr/>
          <p:nvPr/>
        </p:nvSpPr>
        <p:spPr>
          <a:xfrm>
            <a:off x="1527048" y="3643884"/>
            <a:ext cx="4151376" cy="320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5000"/>
              </a:lnSpc>
              <a:buNone/>
            </a:pPr>
            <a:r>
              <a:rPr lang="en-US" sz="1150" dirty="0">
                <a:solidFill>
                  <a:srgbClr val="7C8597"/>
                </a:solidFill>
              </a:rPr>
              <a:t>Group and organise tasks within each working group.</a:t>
            </a:r>
            <a:endParaRPr lang="en-US" sz="1150" dirty="0"/>
          </a:p>
        </p:txBody>
      </p:sp>
      <p:sp>
        <p:nvSpPr>
          <p:cNvPr id="24" name="Text 21"/>
          <p:cNvSpPr/>
          <p:nvPr/>
        </p:nvSpPr>
        <p:spPr>
          <a:xfrm>
            <a:off x="4517136" y="3186684"/>
            <a:ext cx="1188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b="1" spc="100" kern="0" dirty="0">
                <a:solidFill>
                  <a:srgbClr val="005E90"/>
                </a:solidFill>
              </a:rPr>
              <a:t>CORE</a:t>
            </a:r>
            <a:endParaRPr lang="en-US" sz="850" dirty="0"/>
          </a:p>
        </p:txBody>
      </p:sp>
      <p:sp>
        <p:nvSpPr>
          <p:cNvPr id="25" name="Shape 22"/>
          <p:cNvSpPr/>
          <p:nvPr/>
        </p:nvSpPr>
        <p:spPr>
          <a:xfrm>
            <a:off x="6227064" y="2930652"/>
            <a:ext cx="5431536" cy="946404"/>
          </a:xfrm>
          <a:prstGeom prst="roundRect">
            <a:avLst>
              <a:gd name="adj" fmla="val 8696"/>
            </a:avLst>
          </a:prstGeom>
          <a:solidFill>
            <a:srgbClr val="FFFFFF"/>
          </a:solidFill>
          <a:ln w="12700">
            <a:solidFill>
              <a:srgbClr val="E3E6EF"/>
            </a:solidFill>
            <a:prstDash val="solid"/>
          </a:ln>
          <a:effectLst>
            <a:outerShdw sx="100000" sy="100000" kx="0" ky="0" algn="bl" rotWithShape="0" blurRad="114300" dist="38100" dir="5400000">
              <a:srgbClr val="0A3D6E">
                <a:alpha val="12000"/>
              </a:srgbClr>
            </a:outerShdw>
          </a:effectLst>
        </p:spPr>
      </p:sp>
      <p:sp>
        <p:nvSpPr>
          <p:cNvPr id="26" name="Shape 23"/>
          <p:cNvSpPr/>
          <p:nvPr/>
        </p:nvSpPr>
        <p:spPr>
          <a:xfrm>
            <a:off x="6483096" y="3204972"/>
            <a:ext cx="566928" cy="566928"/>
          </a:xfrm>
          <a:prstGeom prst="roundRect">
            <a:avLst>
              <a:gd name="adj" fmla="val 19355"/>
            </a:avLst>
          </a:prstGeom>
          <a:solidFill>
            <a:srgbClr val="005E90"/>
          </a:solidFill>
          <a:ln/>
        </p:spPr>
      </p:sp>
      <p:sp>
        <p:nvSpPr>
          <p:cNvPr id="27" name="Text 24"/>
          <p:cNvSpPr/>
          <p:nvPr/>
        </p:nvSpPr>
        <p:spPr>
          <a:xfrm>
            <a:off x="6483096" y="3204972"/>
            <a:ext cx="566928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4</a:t>
            </a:r>
            <a:endParaRPr lang="en-US" sz="2000" dirty="0"/>
          </a:p>
        </p:txBody>
      </p:sp>
      <p:sp>
        <p:nvSpPr>
          <p:cNvPr id="28" name="Text 25"/>
          <p:cNvSpPr/>
          <p:nvPr/>
        </p:nvSpPr>
        <p:spPr>
          <a:xfrm>
            <a:off x="7251192" y="3150108"/>
            <a:ext cx="415137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650" b="1" dirty="0">
                <a:solidFill>
                  <a:srgbClr val="1C243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Self-assign to tasks</a:t>
            </a:r>
            <a:endParaRPr lang="en-US" sz="1650" dirty="0"/>
          </a:p>
        </p:txBody>
      </p:sp>
      <p:sp>
        <p:nvSpPr>
          <p:cNvPr id="29" name="Text 26"/>
          <p:cNvSpPr/>
          <p:nvPr/>
        </p:nvSpPr>
        <p:spPr>
          <a:xfrm>
            <a:off x="7251192" y="3643884"/>
            <a:ext cx="4151376" cy="320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5000"/>
              </a:lnSpc>
              <a:buNone/>
            </a:pPr>
            <a:r>
              <a:rPr lang="en-US" sz="1150" dirty="0">
                <a:solidFill>
                  <a:srgbClr val="7C8597"/>
                </a:solidFill>
              </a:rPr>
              <a:t>Let members assign themselves to tasks directly ("+ Assign me").</a:t>
            </a:r>
            <a:endParaRPr lang="en-US" sz="1150" dirty="0"/>
          </a:p>
        </p:txBody>
      </p:sp>
      <p:sp>
        <p:nvSpPr>
          <p:cNvPr id="30" name="Text 27"/>
          <p:cNvSpPr/>
          <p:nvPr/>
        </p:nvSpPr>
        <p:spPr>
          <a:xfrm>
            <a:off x="10241280" y="3186684"/>
            <a:ext cx="1188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b="1" spc="100" kern="0" dirty="0">
                <a:solidFill>
                  <a:srgbClr val="005E90"/>
                </a:solidFill>
              </a:rPr>
              <a:t>CORE</a:t>
            </a:r>
            <a:endParaRPr lang="en-US" sz="850" dirty="0"/>
          </a:p>
        </p:txBody>
      </p:sp>
      <p:sp>
        <p:nvSpPr>
          <p:cNvPr id="31" name="Shape 28"/>
          <p:cNvSpPr/>
          <p:nvPr/>
        </p:nvSpPr>
        <p:spPr>
          <a:xfrm>
            <a:off x="502920" y="4169664"/>
            <a:ext cx="5431536" cy="946404"/>
          </a:xfrm>
          <a:prstGeom prst="roundRect">
            <a:avLst>
              <a:gd name="adj" fmla="val 8696"/>
            </a:avLst>
          </a:prstGeom>
          <a:solidFill>
            <a:srgbClr val="FFFFFF"/>
          </a:solidFill>
          <a:ln w="12700">
            <a:solidFill>
              <a:srgbClr val="E3E6EF"/>
            </a:solidFill>
            <a:prstDash val="solid"/>
          </a:ln>
          <a:effectLst>
            <a:outerShdw sx="100000" sy="100000" kx="0" ky="0" algn="bl" rotWithShape="0" blurRad="114300" dist="38100" dir="5400000">
              <a:srgbClr val="0A3D6E">
                <a:alpha val="12000"/>
              </a:srgbClr>
            </a:outerShdw>
          </a:effectLst>
        </p:spPr>
      </p:sp>
      <p:sp>
        <p:nvSpPr>
          <p:cNvPr id="32" name="Shape 29"/>
          <p:cNvSpPr/>
          <p:nvPr/>
        </p:nvSpPr>
        <p:spPr>
          <a:xfrm>
            <a:off x="758952" y="4443984"/>
            <a:ext cx="566928" cy="566928"/>
          </a:xfrm>
          <a:prstGeom prst="roundRect">
            <a:avLst>
              <a:gd name="adj" fmla="val 19355"/>
            </a:avLst>
          </a:prstGeom>
          <a:solidFill>
            <a:srgbClr val="005E90"/>
          </a:solidFill>
          <a:ln/>
        </p:spPr>
      </p:sp>
      <p:sp>
        <p:nvSpPr>
          <p:cNvPr id="33" name="Text 30"/>
          <p:cNvSpPr/>
          <p:nvPr/>
        </p:nvSpPr>
        <p:spPr>
          <a:xfrm>
            <a:off x="758952" y="4443984"/>
            <a:ext cx="566928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5</a:t>
            </a:r>
            <a:endParaRPr lang="en-US" sz="2000" dirty="0"/>
          </a:p>
        </p:txBody>
      </p:sp>
      <p:sp>
        <p:nvSpPr>
          <p:cNvPr id="34" name="Text 31"/>
          <p:cNvSpPr/>
          <p:nvPr/>
        </p:nvSpPr>
        <p:spPr>
          <a:xfrm>
            <a:off x="1527048" y="4389120"/>
            <a:ext cx="415137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650" b="1" dirty="0">
                <a:solidFill>
                  <a:srgbClr val="1C243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My tasks</a:t>
            </a:r>
            <a:endParaRPr lang="en-US" sz="1650" dirty="0"/>
          </a:p>
        </p:txBody>
      </p:sp>
      <p:sp>
        <p:nvSpPr>
          <p:cNvPr id="35" name="Text 32"/>
          <p:cNvSpPr/>
          <p:nvPr/>
        </p:nvSpPr>
        <p:spPr>
          <a:xfrm>
            <a:off x="1527048" y="4882896"/>
            <a:ext cx="4151376" cy="320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5000"/>
              </a:lnSpc>
              <a:buNone/>
            </a:pPr>
            <a:r>
              <a:rPr lang="en-US" sz="1150" dirty="0">
                <a:solidFill>
                  <a:srgbClr val="7C8597"/>
                </a:solidFill>
              </a:rPr>
              <a:t>Personal view of all tasks assigned to the logged-in user.</a:t>
            </a:r>
            <a:endParaRPr lang="en-US" sz="1150" dirty="0"/>
          </a:p>
        </p:txBody>
      </p:sp>
      <p:sp>
        <p:nvSpPr>
          <p:cNvPr id="36" name="Text 33"/>
          <p:cNvSpPr/>
          <p:nvPr/>
        </p:nvSpPr>
        <p:spPr>
          <a:xfrm>
            <a:off x="4517136" y="4425696"/>
            <a:ext cx="1188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b="1" spc="100" kern="0" dirty="0">
                <a:solidFill>
                  <a:srgbClr val="005E90"/>
                </a:solidFill>
              </a:rPr>
              <a:t>VIEW</a:t>
            </a:r>
            <a:endParaRPr lang="en-US" sz="850" dirty="0"/>
          </a:p>
        </p:txBody>
      </p:sp>
      <p:sp>
        <p:nvSpPr>
          <p:cNvPr id="37" name="Shape 34"/>
          <p:cNvSpPr/>
          <p:nvPr/>
        </p:nvSpPr>
        <p:spPr>
          <a:xfrm>
            <a:off x="6227064" y="4169664"/>
            <a:ext cx="5431536" cy="946404"/>
          </a:xfrm>
          <a:prstGeom prst="roundRect">
            <a:avLst>
              <a:gd name="adj" fmla="val 8696"/>
            </a:avLst>
          </a:prstGeom>
          <a:solidFill>
            <a:srgbClr val="FFFFFF"/>
          </a:solidFill>
          <a:ln w="12700">
            <a:solidFill>
              <a:srgbClr val="E3E6EF"/>
            </a:solidFill>
            <a:prstDash val="solid"/>
          </a:ln>
          <a:effectLst>
            <a:outerShdw sx="100000" sy="100000" kx="0" ky="0" algn="bl" rotWithShape="0" blurRad="114300" dist="38100" dir="5400000">
              <a:srgbClr val="0A3D6E">
                <a:alpha val="12000"/>
              </a:srgbClr>
            </a:outerShdw>
          </a:effectLst>
        </p:spPr>
      </p:sp>
      <p:sp>
        <p:nvSpPr>
          <p:cNvPr id="38" name="Shape 35"/>
          <p:cNvSpPr/>
          <p:nvPr/>
        </p:nvSpPr>
        <p:spPr>
          <a:xfrm>
            <a:off x="6483096" y="4443984"/>
            <a:ext cx="566928" cy="566928"/>
          </a:xfrm>
          <a:prstGeom prst="roundRect">
            <a:avLst>
              <a:gd name="adj" fmla="val 19355"/>
            </a:avLst>
          </a:prstGeom>
          <a:solidFill>
            <a:srgbClr val="005E90"/>
          </a:solidFill>
          <a:ln/>
        </p:spPr>
      </p:sp>
      <p:sp>
        <p:nvSpPr>
          <p:cNvPr id="39" name="Text 36"/>
          <p:cNvSpPr/>
          <p:nvPr/>
        </p:nvSpPr>
        <p:spPr>
          <a:xfrm>
            <a:off x="6483096" y="4443984"/>
            <a:ext cx="566928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6</a:t>
            </a:r>
            <a:endParaRPr lang="en-US" sz="2000" dirty="0"/>
          </a:p>
        </p:txBody>
      </p:sp>
      <p:sp>
        <p:nvSpPr>
          <p:cNvPr id="40" name="Text 37"/>
          <p:cNvSpPr/>
          <p:nvPr/>
        </p:nvSpPr>
        <p:spPr>
          <a:xfrm>
            <a:off x="7251192" y="4389120"/>
            <a:ext cx="415137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650" b="1" dirty="0">
                <a:solidFill>
                  <a:srgbClr val="1C243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Favourite tasks</a:t>
            </a:r>
            <a:endParaRPr lang="en-US" sz="1650" dirty="0"/>
          </a:p>
        </p:txBody>
      </p:sp>
      <p:sp>
        <p:nvSpPr>
          <p:cNvPr id="41" name="Text 38"/>
          <p:cNvSpPr/>
          <p:nvPr/>
        </p:nvSpPr>
        <p:spPr>
          <a:xfrm>
            <a:off x="7251192" y="4882896"/>
            <a:ext cx="4151376" cy="320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5000"/>
              </a:lnSpc>
              <a:buNone/>
            </a:pPr>
            <a:r>
              <a:rPr lang="en-US" sz="1150" dirty="0">
                <a:solidFill>
                  <a:srgbClr val="7C8597"/>
                </a:solidFill>
              </a:rPr>
              <a:t>Bookmark and quickly access starred tasks.</a:t>
            </a:r>
            <a:endParaRPr lang="en-US" sz="1150" dirty="0"/>
          </a:p>
        </p:txBody>
      </p:sp>
      <p:sp>
        <p:nvSpPr>
          <p:cNvPr id="42" name="Text 39"/>
          <p:cNvSpPr/>
          <p:nvPr/>
        </p:nvSpPr>
        <p:spPr>
          <a:xfrm>
            <a:off x="10241280" y="4425696"/>
            <a:ext cx="1188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b="1" spc="100" kern="0" dirty="0">
                <a:solidFill>
                  <a:srgbClr val="005E90"/>
                </a:solidFill>
              </a:rPr>
              <a:t>VIEW</a:t>
            </a:r>
            <a:endParaRPr lang="en-US" sz="850" dirty="0"/>
          </a:p>
        </p:txBody>
      </p:sp>
      <p:sp>
        <p:nvSpPr>
          <p:cNvPr id="43" name="Shape 40"/>
          <p:cNvSpPr/>
          <p:nvPr/>
        </p:nvSpPr>
        <p:spPr>
          <a:xfrm>
            <a:off x="502920" y="5408676"/>
            <a:ext cx="5431536" cy="946404"/>
          </a:xfrm>
          <a:prstGeom prst="roundRect">
            <a:avLst>
              <a:gd name="adj" fmla="val 8696"/>
            </a:avLst>
          </a:prstGeom>
          <a:solidFill>
            <a:srgbClr val="FFFFFF"/>
          </a:solidFill>
          <a:ln w="12700">
            <a:solidFill>
              <a:srgbClr val="E3E6EF"/>
            </a:solidFill>
            <a:prstDash val="solid"/>
          </a:ln>
          <a:effectLst>
            <a:outerShdw sx="100000" sy="100000" kx="0" ky="0" algn="bl" rotWithShape="0" blurRad="114300" dist="38100" dir="5400000">
              <a:srgbClr val="0A3D6E">
                <a:alpha val="12000"/>
              </a:srgbClr>
            </a:outerShdw>
          </a:effectLst>
        </p:spPr>
      </p:sp>
      <p:sp>
        <p:nvSpPr>
          <p:cNvPr id="44" name="Shape 41"/>
          <p:cNvSpPr/>
          <p:nvPr/>
        </p:nvSpPr>
        <p:spPr>
          <a:xfrm>
            <a:off x="758952" y="5682996"/>
            <a:ext cx="566928" cy="566928"/>
          </a:xfrm>
          <a:prstGeom prst="roundRect">
            <a:avLst>
              <a:gd name="adj" fmla="val 19355"/>
            </a:avLst>
          </a:prstGeom>
          <a:solidFill>
            <a:srgbClr val="005E90"/>
          </a:solidFill>
          <a:ln/>
        </p:spPr>
      </p:sp>
      <p:sp>
        <p:nvSpPr>
          <p:cNvPr id="45" name="Text 42"/>
          <p:cNvSpPr/>
          <p:nvPr/>
        </p:nvSpPr>
        <p:spPr>
          <a:xfrm>
            <a:off x="758952" y="5682996"/>
            <a:ext cx="566928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7</a:t>
            </a:r>
            <a:endParaRPr lang="en-US" sz="2000" dirty="0"/>
          </a:p>
        </p:txBody>
      </p:sp>
      <p:sp>
        <p:nvSpPr>
          <p:cNvPr id="46" name="Text 43"/>
          <p:cNvSpPr/>
          <p:nvPr/>
        </p:nvSpPr>
        <p:spPr>
          <a:xfrm>
            <a:off x="1527048" y="5628132"/>
            <a:ext cx="415137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650" b="1" dirty="0">
                <a:solidFill>
                  <a:srgbClr val="1C243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Other improvements</a:t>
            </a:r>
            <a:endParaRPr lang="en-US" sz="1650" dirty="0"/>
          </a:p>
        </p:txBody>
      </p:sp>
      <p:sp>
        <p:nvSpPr>
          <p:cNvPr id="47" name="Text 44"/>
          <p:cNvSpPr/>
          <p:nvPr/>
        </p:nvSpPr>
        <p:spPr>
          <a:xfrm>
            <a:off x="1527048" y="6121908"/>
            <a:ext cx="4151376" cy="320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5000"/>
              </a:lnSpc>
              <a:buNone/>
            </a:pPr>
            <a:r>
              <a:rPr lang="en-US" sz="1150" dirty="0">
                <a:solidFill>
                  <a:srgbClr val="7C8597"/>
                </a:solidFill>
              </a:rPr>
              <a:t>Additional platform enhancements and refinements — expands to a detailed backlog (see next slide).</a:t>
            </a:r>
            <a:endParaRPr lang="en-US" sz="1150" dirty="0"/>
          </a:p>
        </p:txBody>
      </p:sp>
      <p:sp>
        <p:nvSpPr>
          <p:cNvPr id="48" name="Text 45"/>
          <p:cNvSpPr/>
          <p:nvPr/>
        </p:nvSpPr>
        <p:spPr>
          <a:xfrm>
            <a:off x="4517136" y="5664708"/>
            <a:ext cx="1188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b="1" spc="100" kern="0" dirty="0">
                <a:solidFill>
                  <a:srgbClr val="005E90"/>
                </a:solidFill>
              </a:rPr>
              <a:t>ENHANCEMENTS</a:t>
            </a:r>
            <a:endParaRPr lang="en-US" sz="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F0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" y="384048"/>
            <a:ext cx="749808" cy="7680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17320" y="457200"/>
            <a:ext cx="841248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005E9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Other improvements</a:t>
            </a:r>
            <a:endParaRPr lang="en-US" sz="3000" dirty="0"/>
          </a:p>
        </p:txBody>
      </p:sp>
      <p:sp>
        <p:nvSpPr>
          <p:cNvPr id="4" name="Text 1"/>
          <p:cNvSpPr/>
          <p:nvPr/>
        </p:nvSpPr>
        <p:spPr>
          <a:xfrm>
            <a:off x="1435608" y="1078992"/>
            <a:ext cx="10058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50" dirty="0">
                <a:solidFill>
                  <a:srgbClr val="7C8597"/>
                </a:solidFill>
              </a:rPr>
              <a:t>June · item 7 — the click-to-expand backlog shown on the live roadmap</a:t>
            </a:r>
            <a:endParaRPr lang="en-US" sz="1350" dirty="0"/>
          </a:p>
        </p:txBody>
      </p:sp>
      <p:sp>
        <p:nvSpPr>
          <p:cNvPr id="5" name="Shape 2"/>
          <p:cNvSpPr/>
          <p:nvPr/>
        </p:nvSpPr>
        <p:spPr>
          <a:xfrm>
            <a:off x="10058400" y="502920"/>
            <a:ext cx="1600200" cy="640080"/>
          </a:xfrm>
          <a:prstGeom prst="roundRect">
            <a:avLst>
              <a:gd name="adj" fmla="val 14286"/>
            </a:avLst>
          </a:prstGeom>
          <a:solidFill>
            <a:srgbClr val="005E90"/>
          </a:solidFill>
          <a:ln/>
        </p:spPr>
      </p:sp>
      <p:sp>
        <p:nvSpPr>
          <p:cNvPr id="6" name="Text 3"/>
          <p:cNvSpPr/>
          <p:nvPr/>
        </p:nvSpPr>
        <p:spPr>
          <a:xfrm>
            <a:off x="10058400" y="502920"/>
            <a:ext cx="16002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PHASE 1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502920" y="1828800"/>
            <a:ext cx="5394960" cy="3657600"/>
          </a:xfrm>
          <a:prstGeom prst="roundRect">
            <a:avLst>
              <a:gd name="adj" fmla="val 2000"/>
            </a:avLst>
          </a:prstGeom>
          <a:solidFill>
            <a:srgbClr val="FFFFFF"/>
          </a:solidFill>
          <a:ln w="12700">
            <a:solidFill>
              <a:srgbClr val="E3E6EF"/>
            </a:solidFill>
            <a:prstDash val="solid"/>
          </a:ln>
          <a:effectLst>
            <a:outerShdw sx="100000" sy="100000" kx="0" ky="0" algn="bl" rotWithShape="0" blurRad="114300" dist="38100" dir="5400000">
              <a:srgbClr val="00466B">
                <a:alpha val="12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6263640" y="1828800"/>
            <a:ext cx="5394960" cy="3657600"/>
          </a:xfrm>
          <a:prstGeom prst="roundRect">
            <a:avLst>
              <a:gd name="adj" fmla="val 2000"/>
            </a:avLst>
          </a:prstGeom>
          <a:solidFill>
            <a:srgbClr val="FFFFFF"/>
          </a:solidFill>
          <a:ln w="12700">
            <a:solidFill>
              <a:srgbClr val="E3E6EF"/>
            </a:solidFill>
            <a:prstDash val="solid"/>
          </a:ln>
          <a:effectLst>
            <a:outerShdw sx="100000" sy="100000" kx="0" ky="0" algn="bl" rotWithShape="0" blurRad="114300" dist="38100" dir="5400000">
              <a:srgbClr val="00466B">
                <a:alpha val="12000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822960" y="2103120"/>
            <a:ext cx="4754880" cy="3154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spcBef>
                <a:spcPts val="400"/>
              </a:spcBef>
              <a:spcAft>
                <a:spcPts val="400"/>
              </a:spcAft>
              <a:buSzPct val="100000"/>
              <a:buChar char="•"/>
            </a:pPr>
            <a:r>
              <a:rPr lang="en-US" sz="1450" b="1" dirty="0">
                <a:solidFill>
                  <a:srgbClr val="33405A"/>
                </a:solidFill>
              </a:rPr>
              <a:t>UI: launch with collapsed menu</a:t>
            </a:r>
            <a:endParaRPr lang="en-US" sz="1450" dirty="0"/>
          </a:p>
          <a:p>
            <a:pPr marL="203200" indent="-203200">
              <a:spcBef>
                <a:spcPts val="400"/>
              </a:spcBef>
              <a:spcAft>
                <a:spcPts val="400"/>
              </a:spcAft>
              <a:buSzPct val="100000"/>
              <a:buChar char="•"/>
            </a:pPr>
            <a:r>
              <a:rPr lang="en-US" sz="1450" b="1" dirty="0">
                <a:solidFill>
                  <a:srgbClr val="33405A"/>
                </a:solidFill>
              </a:rPr>
              <a:t>UI: tooltips on icons</a:t>
            </a:r>
            <a:endParaRPr lang="en-US" sz="1450" dirty="0"/>
          </a:p>
          <a:p>
            <a:pPr marL="203200" indent="-203200">
              <a:spcBef>
                <a:spcPts val="400"/>
              </a:spcBef>
              <a:spcAft>
                <a:spcPts val="400"/>
              </a:spcAft>
              <a:buSzPct val="100000"/>
              <a:buChar char="•"/>
            </a:pPr>
            <a:r>
              <a:rPr lang="en-US" sz="1450" b="1" dirty="0">
                <a:solidFill>
                  <a:srgbClr val="33405A"/>
                </a:solidFill>
              </a:rPr>
              <a:t>Open on last screen</a:t>
            </a:r>
            <a:endParaRPr lang="en-US" sz="1450" dirty="0"/>
          </a:p>
          <a:p>
            <a:pPr marL="203200" indent="-203200">
              <a:spcBef>
                <a:spcPts val="400"/>
              </a:spcBef>
              <a:spcAft>
                <a:spcPts val="400"/>
              </a:spcAft>
              <a:buSzPct val="100000"/>
              <a:buChar char="•"/>
            </a:pPr>
            <a:r>
              <a:rPr lang="en-US" sz="1450" b="1" dirty="0">
                <a:solidFill>
                  <a:srgbClr val="33405A"/>
                </a:solidFill>
              </a:rPr>
              <a:t>Task table filters</a:t>
            </a:r>
            <a:endParaRPr lang="en-US" sz="1450" dirty="0"/>
          </a:p>
          <a:p>
            <a:pPr lvl="1" marL="355600" indent="-177800">
              <a:spcAft>
                <a:spcPts val="200"/>
              </a:spcAft>
              <a:buSzPct val="100000"/>
              <a:buChar char="▪"/>
            </a:pPr>
            <a:r>
              <a:rPr lang="en-US" sz="1200" dirty="0">
                <a:solidFill>
                  <a:srgbClr val="7C8597"/>
                </a:solidFill>
              </a:rPr>
              <a:t>WG</a:t>
            </a:r>
            <a:endParaRPr lang="en-US" sz="1450" dirty="0"/>
          </a:p>
          <a:p>
            <a:pPr lvl="1" marL="355600" indent="-177800">
              <a:spcAft>
                <a:spcPts val="200"/>
              </a:spcAft>
              <a:buSzPct val="100000"/>
              <a:buChar char="▪"/>
            </a:pPr>
            <a:r>
              <a:rPr lang="en-US" sz="1200" dirty="0">
                <a:solidFill>
                  <a:srgbClr val="7C8597"/>
                </a:solidFill>
              </a:rPr>
              <a:t>Output type</a:t>
            </a:r>
            <a:endParaRPr lang="en-US" sz="1450" dirty="0"/>
          </a:p>
          <a:p>
            <a:pPr lvl="1" marL="355600" indent="-177800">
              <a:spcAft>
                <a:spcPts val="200"/>
              </a:spcAft>
              <a:buSzPct val="100000"/>
              <a:buChar char="▪"/>
            </a:pPr>
            <a:r>
              <a:rPr lang="en-US" sz="1200" dirty="0">
                <a:solidFill>
                  <a:srgbClr val="7C8597"/>
                </a:solidFill>
              </a:rPr>
              <a:t>Session</a:t>
            </a:r>
            <a:endParaRPr lang="en-US" sz="1450" dirty="0"/>
          </a:p>
          <a:p>
            <a:pPr lvl="1" marL="355600" indent="-177800">
              <a:spcAft>
                <a:spcPts val="200"/>
              </a:spcAft>
              <a:buSzPct val="100000"/>
              <a:buChar char="▪"/>
            </a:pPr>
            <a:r>
              <a:rPr lang="en-US" sz="1200" dirty="0">
                <a:solidFill>
                  <a:srgbClr val="7C8597"/>
                </a:solidFill>
              </a:rPr>
              <a:t>Status</a:t>
            </a:r>
            <a:endParaRPr lang="en-US" sz="1450" dirty="0"/>
          </a:p>
          <a:p>
            <a:pPr lvl="1" marL="355600" indent="-177800">
              <a:spcAft>
                <a:spcPts val="200"/>
              </a:spcAft>
              <a:buSzPct val="100000"/>
              <a:buChar char="▪"/>
            </a:pPr>
            <a:r>
              <a:rPr lang="en-US" sz="1200" dirty="0">
                <a:solidFill>
                  <a:srgbClr val="7C8597"/>
                </a:solidFill>
              </a:rPr>
              <a:t>Task Leader name</a:t>
            </a:r>
            <a:endParaRPr lang="en-US" sz="1450" dirty="0"/>
          </a:p>
          <a:p>
            <a:pPr lvl="1" marL="355600" indent="-177800">
              <a:spcAft>
                <a:spcPts val="200"/>
              </a:spcAft>
              <a:buSzPct val="100000"/>
              <a:buChar char="▪"/>
            </a:pPr>
            <a:r>
              <a:rPr lang="en-US" sz="1200" dirty="0">
                <a:solidFill>
                  <a:srgbClr val="7C8597"/>
                </a:solidFill>
              </a:rPr>
              <a:t>Task Leader affiliation</a:t>
            </a:r>
            <a:endParaRPr lang="en-US" sz="1450" dirty="0"/>
          </a:p>
          <a:p>
            <a:pPr lvl="1" marL="355600" indent="-177800">
              <a:spcAft>
                <a:spcPts val="200"/>
              </a:spcAft>
              <a:buSzPct val="100000"/>
              <a:buChar char="▪"/>
            </a:pPr>
            <a:r>
              <a:rPr lang="en-US" sz="1200" dirty="0">
                <a:solidFill>
                  <a:srgbClr val="7C8597"/>
                </a:solidFill>
              </a:rPr>
              <a:t>Document nr.</a:t>
            </a:r>
            <a:endParaRPr lang="en-US" sz="1450" dirty="0"/>
          </a:p>
        </p:txBody>
      </p:sp>
      <p:sp>
        <p:nvSpPr>
          <p:cNvPr id="10" name="Text 7"/>
          <p:cNvSpPr/>
          <p:nvPr/>
        </p:nvSpPr>
        <p:spPr>
          <a:xfrm>
            <a:off x="6583680" y="2103120"/>
            <a:ext cx="4754880" cy="3154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03200" indent="-203200">
              <a:spcBef>
                <a:spcPts val="400"/>
              </a:spcBef>
              <a:spcAft>
                <a:spcPts val="400"/>
              </a:spcAft>
              <a:buSzPct val="100000"/>
              <a:buChar char="•"/>
            </a:pPr>
            <a:r>
              <a:rPr lang="en-US" sz="1450" b="1" dirty="0">
                <a:solidFill>
                  <a:srgbClr val="33405A"/>
                </a:solidFill>
              </a:rPr>
              <a:t>Traffic-Light System for Deadlines</a:t>
            </a:r>
            <a:endParaRPr lang="en-US" sz="1450" dirty="0"/>
          </a:p>
          <a:p>
            <a:pPr marL="203200" indent="-203200">
              <a:spcBef>
                <a:spcPts val="400"/>
              </a:spcBef>
              <a:spcAft>
                <a:spcPts val="400"/>
              </a:spcAft>
              <a:buSzPct val="100000"/>
              <a:buChar char="•"/>
            </a:pPr>
            <a:r>
              <a:rPr lang="en-US" sz="1450" b="1" dirty="0">
                <a:solidFill>
                  <a:srgbClr val="33405A"/>
                </a:solidFill>
              </a:rPr>
              <a:t>Dashboard Summary</a:t>
            </a:r>
            <a:endParaRPr lang="en-US" sz="1450" dirty="0"/>
          </a:p>
          <a:p>
            <a:pPr lvl="1" marL="355600" indent="-177800">
              <a:spcAft>
                <a:spcPts val="200"/>
              </a:spcAft>
              <a:buSzPct val="100000"/>
              <a:buChar char="▪"/>
            </a:pPr>
            <a:r>
              <a:rPr lang="en-US" sz="1200" dirty="0">
                <a:solidFill>
                  <a:srgbClr val="7C8597"/>
                </a:solidFill>
              </a:rPr>
              <a:t>Total / active / completed / overdue tasks</a:t>
            </a:r>
            <a:endParaRPr lang="en-US" sz="1450" dirty="0"/>
          </a:p>
          <a:p>
            <a:pPr lvl="1" marL="355600" indent="-177800">
              <a:spcAft>
                <a:spcPts val="200"/>
              </a:spcAft>
              <a:buSzPct val="100000"/>
              <a:buChar char="▪"/>
            </a:pPr>
            <a:r>
              <a:rPr lang="en-US" sz="1200" dirty="0">
                <a:solidFill>
                  <a:srgbClr val="7C8597"/>
                </a:solidFill>
              </a:rPr>
              <a:t>Outputs planned</a:t>
            </a:r>
            <a:endParaRPr lang="en-US" sz="1450" dirty="0"/>
          </a:p>
          <a:p>
            <a:pPr lvl="1" marL="355600" indent="-177800">
              <a:spcAft>
                <a:spcPts val="200"/>
              </a:spcAft>
              <a:buSzPct val="100000"/>
              <a:buChar char="▪"/>
            </a:pPr>
            <a:r>
              <a:rPr lang="en-US" sz="1200" dirty="0">
                <a:solidFill>
                  <a:srgbClr val="7C8597"/>
                </a:solidFill>
              </a:rPr>
              <a:t>Progress bar per committee</a:t>
            </a:r>
            <a:endParaRPr lang="en-US" sz="1450" dirty="0"/>
          </a:p>
          <a:p>
            <a:pPr lvl="1" marL="355600" indent="-177800">
              <a:spcAft>
                <a:spcPts val="200"/>
              </a:spcAft>
              <a:buSzPct val="100000"/>
              <a:buChar char="▪"/>
            </a:pPr>
            <a:r>
              <a:rPr lang="en-US" sz="1200" dirty="0">
                <a:solidFill>
                  <a:srgbClr val="7C8597"/>
                </a:solidFill>
              </a:rPr>
              <a:t>Progress bar per Working Group</a:t>
            </a:r>
            <a:endParaRPr lang="en-US" sz="14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F0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" y="384048"/>
            <a:ext cx="749808" cy="7680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17320" y="457200"/>
            <a:ext cx="64008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C8A9E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July 2026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1435608" y="1078992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7C8597"/>
                </a:solidFill>
              </a:rPr>
              <a:t>Collaboration &amp; mobile — member-facing experience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10058400" y="502920"/>
            <a:ext cx="1600200" cy="640080"/>
          </a:xfrm>
          <a:prstGeom prst="roundRect">
            <a:avLst>
              <a:gd name="adj" fmla="val 14286"/>
            </a:avLst>
          </a:prstGeom>
          <a:solidFill>
            <a:srgbClr val="1C8A9E"/>
          </a:solidFill>
          <a:ln/>
        </p:spPr>
      </p:sp>
      <p:sp>
        <p:nvSpPr>
          <p:cNvPr id="6" name="Text 3"/>
          <p:cNvSpPr/>
          <p:nvPr/>
        </p:nvSpPr>
        <p:spPr>
          <a:xfrm>
            <a:off x="10058400" y="502920"/>
            <a:ext cx="16002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PHASE 2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502920" y="2093976"/>
            <a:ext cx="5431536" cy="1783080"/>
          </a:xfrm>
          <a:prstGeom prst="roundRect">
            <a:avLst>
              <a:gd name="adj" fmla="val 4615"/>
            </a:avLst>
          </a:prstGeom>
          <a:solidFill>
            <a:srgbClr val="FFFFFF"/>
          </a:solidFill>
          <a:ln w="12700">
            <a:solidFill>
              <a:srgbClr val="E3E6EF"/>
            </a:solidFill>
            <a:prstDash val="solid"/>
          </a:ln>
          <a:effectLst>
            <a:outerShdw sx="100000" sy="100000" kx="0" ky="0" algn="bl" rotWithShape="0" blurRad="114300" dist="38100" dir="5400000">
              <a:srgbClr val="0A3D6E">
                <a:alpha val="12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758952" y="2368296"/>
            <a:ext cx="566928" cy="566928"/>
          </a:xfrm>
          <a:prstGeom prst="roundRect">
            <a:avLst>
              <a:gd name="adj" fmla="val 19355"/>
            </a:avLst>
          </a:prstGeom>
          <a:solidFill>
            <a:srgbClr val="1C8A9E"/>
          </a:solidFill>
          <a:ln/>
        </p:spPr>
      </p:sp>
      <p:sp>
        <p:nvSpPr>
          <p:cNvPr id="9" name="Text 6"/>
          <p:cNvSpPr/>
          <p:nvPr/>
        </p:nvSpPr>
        <p:spPr>
          <a:xfrm>
            <a:off x="758952" y="2368296"/>
            <a:ext cx="566928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</a:t>
            </a:r>
            <a:endParaRPr lang="en-US" sz="2000" dirty="0"/>
          </a:p>
        </p:txBody>
      </p:sp>
      <p:sp>
        <p:nvSpPr>
          <p:cNvPr id="10" name="Text 7"/>
          <p:cNvSpPr/>
          <p:nvPr/>
        </p:nvSpPr>
        <p:spPr>
          <a:xfrm>
            <a:off x="1527048" y="2313432"/>
            <a:ext cx="415137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650" b="1" dirty="0">
                <a:solidFill>
                  <a:srgbClr val="1C243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App</a:t>
            </a:r>
            <a:endParaRPr lang="en-US" sz="1650" dirty="0"/>
          </a:p>
        </p:txBody>
      </p:sp>
      <p:sp>
        <p:nvSpPr>
          <p:cNvPr id="11" name="Text 8"/>
          <p:cNvSpPr/>
          <p:nvPr/>
        </p:nvSpPr>
        <p:spPr>
          <a:xfrm>
            <a:off x="1527048" y="2807208"/>
            <a:ext cx="4151376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5000"/>
              </a:lnSpc>
              <a:buNone/>
            </a:pPr>
            <a:r>
              <a:rPr lang="en-US" sz="1150" dirty="0">
                <a:solidFill>
                  <a:srgbClr val="7C8597"/>
                </a:solidFill>
              </a:rPr>
              <a:t>Launch the IALA mobile app — home, news and task screens on iOS &amp; Android.</a:t>
            </a:r>
            <a:endParaRPr lang="en-US" sz="1150" dirty="0"/>
          </a:p>
        </p:txBody>
      </p:sp>
      <p:sp>
        <p:nvSpPr>
          <p:cNvPr id="12" name="Text 9"/>
          <p:cNvSpPr/>
          <p:nvPr/>
        </p:nvSpPr>
        <p:spPr>
          <a:xfrm>
            <a:off x="4517136" y="2350008"/>
            <a:ext cx="1188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b="1" spc="100" kern="0" dirty="0">
                <a:solidFill>
                  <a:srgbClr val="1C8A9E"/>
                </a:solidFill>
              </a:rPr>
              <a:t>MOBILE</a:t>
            </a:r>
            <a:endParaRPr lang="en-US" sz="850" dirty="0"/>
          </a:p>
        </p:txBody>
      </p:sp>
      <p:sp>
        <p:nvSpPr>
          <p:cNvPr id="13" name="Shape 10"/>
          <p:cNvSpPr/>
          <p:nvPr/>
        </p:nvSpPr>
        <p:spPr>
          <a:xfrm>
            <a:off x="6227064" y="2093976"/>
            <a:ext cx="5431536" cy="1783080"/>
          </a:xfrm>
          <a:prstGeom prst="roundRect">
            <a:avLst>
              <a:gd name="adj" fmla="val 4615"/>
            </a:avLst>
          </a:prstGeom>
          <a:solidFill>
            <a:srgbClr val="FFFFFF"/>
          </a:solidFill>
          <a:ln w="12700">
            <a:solidFill>
              <a:srgbClr val="E3E6EF"/>
            </a:solidFill>
            <a:prstDash val="solid"/>
          </a:ln>
          <a:effectLst>
            <a:outerShdw sx="100000" sy="100000" kx="0" ky="0" algn="bl" rotWithShape="0" blurRad="114300" dist="38100" dir="5400000">
              <a:srgbClr val="0A3D6E">
                <a:alpha val="12000"/>
              </a:srgbClr>
            </a:outerShdw>
          </a:effectLst>
        </p:spPr>
      </p:sp>
      <p:sp>
        <p:nvSpPr>
          <p:cNvPr id="14" name="Shape 11"/>
          <p:cNvSpPr/>
          <p:nvPr/>
        </p:nvSpPr>
        <p:spPr>
          <a:xfrm>
            <a:off x="6483096" y="2368296"/>
            <a:ext cx="566928" cy="566928"/>
          </a:xfrm>
          <a:prstGeom prst="roundRect">
            <a:avLst>
              <a:gd name="adj" fmla="val 19355"/>
            </a:avLst>
          </a:prstGeom>
          <a:solidFill>
            <a:srgbClr val="1C8A9E"/>
          </a:solidFill>
          <a:ln/>
        </p:spPr>
      </p:sp>
      <p:sp>
        <p:nvSpPr>
          <p:cNvPr id="15" name="Text 12"/>
          <p:cNvSpPr/>
          <p:nvPr/>
        </p:nvSpPr>
        <p:spPr>
          <a:xfrm>
            <a:off x="6483096" y="2368296"/>
            <a:ext cx="566928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2</a:t>
            </a:r>
            <a:endParaRPr lang="en-US" sz="2000" dirty="0"/>
          </a:p>
        </p:txBody>
      </p:sp>
      <p:sp>
        <p:nvSpPr>
          <p:cNvPr id="16" name="Text 13"/>
          <p:cNvSpPr/>
          <p:nvPr/>
        </p:nvSpPr>
        <p:spPr>
          <a:xfrm>
            <a:off x="7251192" y="2313432"/>
            <a:ext cx="415137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650" b="1" dirty="0">
                <a:solidFill>
                  <a:srgbClr val="1C243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Chat</a:t>
            </a:r>
            <a:endParaRPr lang="en-US" sz="1650" dirty="0"/>
          </a:p>
        </p:txBody>
      </p:sp>
      <p:sp>
        <p:nvSpPr>
          <p:cNvPr id="17" name="Text 14"/>
          <p:cNvSpPr/>
          <p:nvPr/>
        </p:nvSpPr>
        <p:spPr>
          <a:xfrm>
            <a:off x="7251192" y="2807208"/>
            <a:ext cx="4151376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5000"/>
              </a:lnSpc>
              <a:buNone/>
            </a:pPr>
            <a:r>
              <a:rPr lang="en-US" sz="1150" dirty="0">
                <a:solidFill>
                  <a:srgbClr val="7C8597"/>
                </a:solidFill>
              </a:rPr>
              <a:t>In-app messaging across working groups and committees.</a:t>
            </a:r>
            <a:endParaRPr lang="en-US" sz="1150" dirty="0"/>
          </a:p>
        </p:txBody>
      </p:sp>
      <p:sp>
        <p:nvSpPr>
          <p:cNvPr id="18" name="Text 15"/>
          <p:cNvSpPr/>
          <p:nvPr/>
        </p:nvSpPr>
        <p:spPr>
          <a:xfrm>
            <a:off x="10241280" y="2350008"/>
            <a:ext cx="1188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b="1" spc="100" kern="0" dirty="0">
                <a:solidFill>
                  <a:srgbClr val="1C8A9E"/>
                </a:solidFill>
              </a:rPr>
              <a:t>COLLABORATION</a:t>
            </a:r>
            <a:endParaRPr lang="en-US" sz="850" dirty="0"/>
          </a:p>
        </p:txBody>
      </p:sp>
      <p:sp>
        <p:nvSpPr>
          <p:cNvPr id="19" name="Shape 16"/>
          <p:cNvSpPr/>
          <p:nvPr/>
        </p:nvSpPr>
        <p:spPr>
          <a:xfrm>
            <a:off x="502920" y="4169664"/>
            <a:ext cx="5431536" cy="1783080"/>
          </a:xfrm>
          <a:prstGeom prst="roundRect">
            <a:avLst>
              <a:gd name="adj" fmla="val 4615"/>
            </a:avLst>
          </a:prstGeom>
          <a:solidFill>
            <a:srgbClr val="FFFFFF"/>
          </a:solidFill>
          <a:ln w="12700">
            <a:solidFill>
              <a:srgbClr val="E3E6EF"/>
            </a:solidFill>
            <a:prstDash val="solid"/>
          </a:ln>
          <a:effectLst>
            <a:outerShdw sx="100000" sy="100000" kx="0" ky="0" algn="bl" rotWithShape="0" blurRad="114300" dist="38100" dir="5400000">
              <a:srgbClr val="0A3D6E">
                <a:alpha val="12000"/>
              </a:srgbClr>
            </a:outerShdw>
          </a:effectLst>
        </p:spPr>
      </p:sp>
      <p:sp>
        <p:nvSpPr>
          <p:cNvPr id="20" name="Shape 17"/>
          <p:cNvSpPr/>
          <p:nvPr/>
        </p:nvSpPr>
        <p:spPr>
          <a:xfrm>
            <a:off x="758952" y="4443984"/>
            <a:ext cx="566928" cy="566928"/>
          </a:xfrm>
          <a:prstGeom prst="roundRect">
            <a:avLst>
              <a:gd name="adj" fmla="val 19355"/>
            </a:avLst>
          </a:prstGeom>
          <a:solidFill>
            <a:srgbClr val="1C8A9E"/>
          </a:solidFill>
          <a:ln/>
        </p:spPr>
      </p:sp>
      <p:sp>
        <p:nvSpPr>
          <p:cNvPr id="21" name="Text 18"/>
          <p:cNvSpPr/>
          <p:nvPr/>
        </p:nvSpPr>
        <p:spPr>
          <a:xfrm>
            <a:off x="758952" y="4443984"/>
            <a:ext cx="566928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3</a:t>
            </a:r>
            <a:endParaRPr lang="en-US" sz="2000" dirty="0"/>
          </a:p>
        </p:txBody>
      </p:sp>
      <p:sp>
        <p:nvSpPr>
          <p:cNvPr id="22" name="Text 19"/>
          <p:cNvSpPr/>
          <p:nvPr/>
        </p:nvSpPr>
        <p:spPr>
          <a:xfrm>
            <a:off x="1527048" y="4389120"/>
            <a:ext cx="415137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650" b="1" dirty="0">
                <a:solidFill>
                  <a:srgbClr val="1C243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Live productivity monitoring</a:t>
            </a:r>
            <a:endParaRPr lang="en-US" sz="1650" dirty="0"/>
          </a:p>
        </p:txBody>
      </p:sp>
      <p:sp>
        <p:nvSpPr>
          <p:cNvPr id="23" name="Text 20"/>
          <p:cNvSpPr/>
          <p:nvPr/>
        </p:nvSpPr>
        <p:spPr>
          <a:xfrm>
            <a:off x="1527048" y="4882896"/>
            <a:ext cx="4151376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5000"/>
              </a:lnSpc>
              <a:buNone/>
            </a:pPr>
            <a:r>
              <a:rPr lang="en-US" sz="1150" dirty="0">
                <a:solidFill>
                  <a:srgbClr val="7C8597"/>
                </a:solidFill>
              </a:rPr>
              <a:t>See who is working on which task in real time across working groups.</a:t>
            </a:r>
            <a:endParaRPr lang="en-US" sz="1150" dirty="0"/>
          </a:p>
        </p:txBody>
      </p:sp>
      <p:sp>
        <p:nvSpPr>
          <p:cNvPr id="24" name="Text 21"/>
          <p:cNvSpPr/>
          <p:nvPr/>
        </p:nvSpPr>
        <p:spPr>
          <a:xfrm>
            <a:off x="4517136" y="4425696"/>
            <a:ext cx="1188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b="1" spc="100" kern="0" dirty="0">
                <a:solidFill>
                  <a:srgbClr val="1C8A9E"/>
                </a:solidFill>
              </a:rPr>
              <a:t>INSIGHTS</a:t>
            </a:r>
            <a:endParaRPr lang="en-US" sz="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F0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" y="384048"/>
            <a:ext cx="749808" cy="7680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17320" y="457200"/>
            <a:ext cx="64008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BD8B1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August 2026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1435608" y="1078992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7C8597"/>
                </a:solidFill>
              </a:rPr>
              <a:t>Events &amp; live editing — extending the platform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10058400" y="502920"/>
            <a:ext cx="1600200" cy="640080"/>
          </a:xfrm>
          <a:prstGeom prst="roundRect">
            <a:avLst>
              <a:gd name="adj" fmla="val 14286"/>
            </a:avLst>
          </a:prstGeom>
          <a:solidFill>
            <a:srgbClr val="BD8B1A"/>
          </a:solidFill>
          <a:ln/>
        </p:spPr>
      </p:sp>
      <p:sp>
        <p:nvSpPr>
          <p:cNvPr id="6" name="Text 3"/>
          <p:cNvSpPr/>
          <p:nvPr/>
        </p:nvSpPr>
        <p:spPr>
          <a:xfrm>
            <a:off x="10058400" y="502920"/>
            <a:ext cx="16002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PHASE 3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502920" y="3131820"/>
            <a:ext cx="5431536" cy="1783080"/>
          </a:xfrm>
          <a:prstGeom prst="roundRect">
            <a:avLst>
              <a:gd name="adj" fmla="val 4615"/>
            </a:avLst>
          </a:prstGeom>
          <a:solidFill>
            <a:srgbClr val="FFFFFF"/>
          </a:solidFill>
          <a:ln w="12700">
            <a:solidFill>
              <a:srgbClr val="E3E6EF"/>
            </a:solidFill>
            <a:prstDash val="solid"/>
          </a:ln>
          <a:effectLst>
            <a:outerShdw sx="100000" sy="100000" kx="0" ky="0" algn="bl" rotWithShape="0" blurRad="114300" dist="38100" dir="5400000">
              <a:srgbClr val="0A3D6E">
                <a:alpha val="12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758952" y="3406140"/>
            <a:ext cx="566928" cy="566928"/>
          </a:xfrm>
          <a:prstGeom prst="roundRect">
            <a:avLst>
              <a:gd name="adj" fmla="val 19355"/>
            </a:avLst>
          </a:prstGeom>
          <a:solidFill>
            <a:srgbClr val="BD8B1A"/>
          </a:solidFill>
          <a:ln/>
        </p:spPr>
      </p:sp>
      <p:sp>
        <p:nvSpPr>
          <p:cNvPr id="9" name="Text 6"/>
          <p:cNvSpPr/>
          <p:nvPr/>
        </p:nvSpPr>
        <p:spPr>
          <a:xfrm>
            <a:off x="758952" y="3406140"/>
            <a:ext cx="566928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</a:t>
            </a:r>
            <a:endParaRPr lang="en-US" sz="2000" dirty="0"/>
          </a:p>
        </p:txBody>
      </p:sp>
      <p:sp>
        <p:nvSpPr>
          <p:cNvPr id="10" name="Text 7"/>
          <p:cNvSpPr/>
          <p:nvPr/>
        </p:nvSpPr>
        <p:spPr>
          <a:xfrm>
            <a:off x="1527048" y="3351276"/>
            <a:ext cx="415137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650" b="1" dirty="0">
                <a:solidFill>
                  <a:srgbClr val="1C243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Event register</a:t>
            </a:r>
            <a:endParaRPr lang="en-US" sz="1650" dirty="0"/>
          </a:p>
        </p:txBody>
      </p:sp>
      <p:sp>
        <p:nvSpPr>
          <p:cNvPr id="11" name="Text 8"/>
          <p:cNvSpPr/>
          <p:nvPr/>
        </p:nvSpPr>
        <p:spPr>
          <a:xfrm>
            <a:off x="1527048" y="3845052"/>
            <a:ext cx="4151376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5000"/>
              </a:lnSpc>
              <a:buNone/>
            </a:pPr>
            <a:r>
              <a:rPr lang="en-US" sz="1150" dirty="0">
                <a:solidFill>
                  <a:srgbClr val="7C8597"/>
                </a:solidFill>
              </a:rPr>
              <a:t>Browse and register for IALA events, seminars and conferences.</a:t>
            </a:r>
            <a:endParaRPr lang="en-US" sz="1150" dirty="0"/>
          </a:p>
        </p:txBody>
      </p:sp>
      <p:sp>
        <p:nvSpPr>
          <p:cNvPr id="12" name="Text 9"/>
          <p:cNvSpPr/>
          <p:nvPr/>
        </p:nvSpPr>
        <p:spPr>
          <a:xfrm>
            <a:off x="4517136" y="3387852"/>
            <a:ext cx="1188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b="1" spc="100" kern="0" dirty="0">
                <a:solidFill>
                  <a:srgbClr val="BD8B1A"/>
                </a:solidFill>
              </a:rPr>
              <a:t>EVENTS</a:t>
            </a:r>
            <a:endParaRPr lang="en-US" sz="850" dirty="0"/>
          </a:p>
        </p:txBody>
      </p:sp>
      <p:sp>
        <p:nvSpPr>
          <p:cNvPr id="13" name="Shape 10"/>
          <p:cNvSpPr/>
          <p:nvPr/>
        </p:nvSpPr>
        <p:spPr>
          <a:xfrm>
            <a:off x="6227064" y="3131820"/>
            <a:ext cx="5431536" cy="1783080"/>
          </a:xfrm>
          <a:prstGeom prst="roundRect">
            <a:avLst>
              <a:gd name="adj" fmla="val 4615"/>
            </a:avLst>
          </a:prstGeom>
          <a:solidFill>
            <a:srgbClr val="FFFFFF"/>
          </a:solidFill>
          <a:ln w="12700">
            <a:solidFill>
              <a:srgbClr val="E3E6EF"/>
            </a:solidFill>
            <a:prstDash val="solid"/>
          </a:ln>
          <a:effectLst>
            <a:outerShdw sx="100000" sy="100000" kx="0" ky="0" algn="bl" rotWithShape="0" blurRad="114300" dist="38100" dir="5400000">
              <a:srgbClr val="0A3D6E">
                <a:alpha val="12000"/>
              </a:srgbClr>
            </a:outerShdw>
          </a:effectLst>
        </p:spPr>
      </p:sp>
      <p:sp>
        <p:nvSpPr>
          <p:cNvPr id="14" name="Shape 11"/>
          <p:cNvSpPr/>
          <p:nvPr/>
        </p:nvSpPr>
        <p:spPr>
          <a:xfrm>
            <a:off x="6483096" y="3406140"/>
            <a:ext cx="566928" cy="566928"/>
          </a:xfrm>
          <a:prstGeom prst="roundRect">
            <a:avLst>
              <a:gd name="adj" fmla="val 19355"/>
            </a:avLst>
          </a:prstGeom>
          <a:solidFill>
            <a:srgbClr val="BD8B1A"/>
          </a:solidFill>
          <a:ln/>
        </p:spPr>
      </p:sp>
      <p:sp>
        <p:nvSpPr>
          <p:cNvPr id="15" name="Text 12"/>
          <p:cNvSpPr/>
          <p:nvPr/>
        </p:nvSpPr>
        <p:spPr>
          <a:xfrm>
            <a:off x="6483096" y="3406140"/>
            <a:ext cx="566928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2</a:t>
            </a:r>
            <a:endParaRPr lang="en-US" sz="2000" dirty="0"/>
          </a:p>
        </p:txBody>
      </p:sp>
      <p:sp>
        <p:nvSpPr>
          <p:cNvPr id="16" name="Text 13"/>
          <p:cNvSpPr/>
          <p:nvPr/>
        </p:nvSpPr>
        <p:spPr>
          <a:xfrm>
            <a:off x="7251192" y="3351276"/>
            <a:ext cx="4151376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650" b="1" dirty="0">
                <a:solidFill>
                  <a:srgbClr val="1C243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Live document editor</a:t>
            </a:r>
            <a:endParaRPr lang="en-US" sz="1650" dirty="0"/>
          </a:p>
        </p:txBody>
      </p:sp>
      <p:sp>
        <p:nvSpPr>
          <p:cNvPr id="17" name="Text 14"/>
          <p:cNvSpPr/>
          <p:nvPr/>
        </p:nvSpPr>
        <p:spPr>
          <a:xfrm>
            <a:off x="7251192" y="3845052"/>
            <a:ext cx="4151376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05000"/>
              </a:lnSpc>
              <a:buNone/>
            </a:pPr>
            <a:r>
              <a:rPr lang="en-US" sz="1150" dirty="0">
                <a:solidFill>
                  <a:srgbClr val="7C8597"/>
                </a:solidFill>
              </a:rPr>
              <a:t>Real-time collaborative editing of task and committee documents.</a:t>
            </a:r>
            <a:endParaRPr lang="en-US" sz="1150" dirty="0"/>
          </a:p>
        </p:txBody>
      </p:sp>
      <p:sp>
        <p:nvSpPr>
          <p:cNvPr id="18" name="Text 15"/>
          <p:cNvSpPr/>
          <p:nvPr/>
        </p:nvSpPr>
        <p:spPr>
          <a:xfrm>
            <a:off x="10241280" y="3387852"/>
            <a:ext cx="11887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b="1" spc="100" kern="0" dirty="0">
                <a:solidFill>
                  <a:srgbClr val="BD8B1A"/>
                </a:solidFill>
              </a:rPr>
              <a:t>COLLABORATION</a:t>
            </a:r>
            <a:endParaRPr lang="en-US" sz="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F0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" y="384048"/>
            <a:ext cx="749808" cy="7680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17320" y="457200"/>
            <a:ext cx="91440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00466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Roadmap at a glance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1481328" y="1078992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7C8597"/>
                </a:solidFill>
              </a:rPr>
              <a:t>Three phases, twelve deliverables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1097280" y="4023360"/>
            <a:ext cx="10058400" cy="0"/>
          </a:xfrm>
          <a:prstGeom prst="line">
            <a:avLst/>
          </a:prstGeom>
          <a:noFill/>
          <a:ln w="38100">
            <a:solidFill>
              <a:srgbClr val="C9D2E2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2267712" y="3822192"/>
            <a:ext cx="402336" cy="402336"/>
          </a:xfrm>
          <a:prstGeom prst="ellipse">
            <a:avLst/>
          </a:prstGeom>
          <a:solidFill>
            <a:srgbClr val="005E90"/>
          </a:solidFill>
          <a:ln w="38100">
            <a:solidFill>
              <a:srgbClr val="FFFFFF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274320" y="1691640"/>
            <a:ext cx="4389120" cy="18288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E3E6EF"/>
            </a:solidFill>
            <a:prstDash val="solid"/>
          </a:ln>
          <a:effectLst>
            <a:outerShdw sx="100000" sy="100000" kx="0" ky="0" algn="bl" rotWithShape="0" blurRad="114300" dist="38100" dir="5400000">
              <a:srgbClr val="0A3D6E">
                <a:alpha val="12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274320" y="1691640"/>
            <a:ext cx="4389120" cy="457200"/>
          </a:xfrm>
          <a:prstGeom prst="rect">
            <a:avLst/>
          </a:prstGeom>
          <a:solidFill>
            <a:srgbClr val="005E90"/>
          </a:solidFill>
          <a:ln/>
        </p:spPr>
      </p:sp>
      <p:sp>
        <p:nvSpPr>
          <p:cNvPr id="9" name="Shape 6"/>
          <p:cNvSpPr/>
          <p:nvPr/>
        </p:nvSpPr>
        <p:spPr>
          <a:xfrm>
            <a:off x="274320" y="1691640"/>
            <a:ext cx="4389120" cy="457200"/>
          </a:xfrm>
          <a:prstGeom prst="roundRect">
            <a:avLst>
              <a:gd name="adj" fmla="val 20000"/>
            </a:avLst>
          </a:prstGeom>
          <a:solidFill>
            <a:srgbClr val="005E90"/>
          </a:solidFill>
          <a:ln/>
        </p:spPr>
      </p:sp>
      <p:sp>
        <p:nvSpPr>
          <p:cNvPr id="10" name="Text 7"/>
          <p:cNvSpPr/>
          <p:nvPr/>
        </p:nvSpPr>
        <p:spPr>
          <a:xfrm>
            <a:off x="502920" y="1691640"/>
            <a:ext cx="4023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JUNE   </a:t>
            </a:r>
            <a:pPr indent="0" marL="0">
              <a:buNone/>
            </a:pPr>
            <a:r>
              <a:rPr lang="en-US" sz="1100" dirty="0">
                <a:solidFill>
                  <a:srgbClr val="EAF2F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Phase 1 · 7 items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548640" y="2258568"/>
            <a:ext cx="38862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300"/>
              </a:spcAft>
              <a:buSzPct val="100000"/>
              <a:buChar char="•"/>
            </a:pPr>
            <a:r>
              <a:rPr lang="en-US" sz="1150" dirty="0">
                <a:solidFill>
                  <a:srgbClr val="1C2433"/>
                </a:solidFill>
              </a:rPr>
              <a:t>Working &amp; task groups</a:t>
            </a:r>
            <a:endParaRPr lang="en-US" sz="1150" dirty="0"/>
          </a:p>
          <a:p>
            <a:pPr marL="177800" indent="-177800">
              <a:spcAft>
                <a:spcPts val="300"/>
              </a:spcAft>
              <a:buSzPct val="100000"/>
              <a:buChar char="•"/>
            </a:pPr>
            <a:r>
              <a:rPr lang="en-US" sz="1150" dirty="0">
                <a:solidFill>
                  <a:srgbClr val="1C2433"/>
                </a:solidFill>
              </a:rPr>
              <a:t>Self-assign · My tasks · Favourites</a:t>
            </a:r>
            <a:endParaRPr lang="en-US" sz="1150" dirty="0"/>
          </a:p>
          <a:p>
            <a:pPr marL="177800" indent="-177800">
              <a:spcAft>
                <a:spcPts val="300"/>
              </a:spcAft>
              <a:buSzPct val="100000"/>
              <a:buChar char="•"/>
            </a:pPr>
            <a:r>
              <a:rPr lang="en-US" sz="1150" dirty="0">
                <a:solidFill>
                  <a:srgbClr val="1C2433"/>
                </a:solidFill>
              </a:rPr>
              <a:t>NextCloud files</a:t>
            </a:r>
            <a:endParaRPr lang="en-US" sz="1150" dirty="0"/>
          </a:p>
        </p:txBody>
      </p:sp>
      <p:sp>
        <p:nvSpPr>
          <p:cNvPr id="12" name="Shape 9"/>
          <p:cNvSpPr/>
          <p:nvPr/>
        </p:nvSpPr>
        <p:spPr>
          <a:xfrm>
            <a:off x="2468880" y="3520440"/>
            <a:ext cx="0" cy="502920"/>
          </a:xfrm>
          <a:prstGeom prst="line">
            <a:avLst/>
          </a:prstGeom>
          <a:noFill/>
          <a:ln w="19050">
            <a:solidFill>
              <a:srgbClr val="C9D2E2"/>
            </a:solidFill>
            <a:prstDash val="dash"/>
          </a:ln>
        </p:spPr>
      </p:sp>
      <p:sp>
        <p:nvSpPr>
          <p:cNvPr id="13" name="Shape 10"/>
          <p:cNvSpPr/>
          <p:nvPr/>
        </p:nvSpPr>
        <p:spPr>
          <a:xfrm>
            <a:off x="5879592" y="3822192"/>
            <a:ext cx="402336" cy="402336"/>
          </a:xfrm>
          <a:prstGeom prst="ellipse">
            <a:avLst/>
          </a:prstGeom>
          <a:solidFill>
            <a:srgbClr val="1C8A9E"/>
          </a:solidFill>
          <a:ln w="38100">
            <a:solidFill>
              <a:srgbClr val="FFFFFF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3886200" y="4526280"/>
            <a:ext cx="4389120" cy="18288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E3E6EF"/>
            </a:solidFill>
            <a:prstDash val="solid"/>
          </a:ln>
          <a:effectLst>
            <a:outerShdw sx="100000" sy="100000" kx="0" ky="0" algn="bl" rotWithShape="0" blurRad="114300" dist="38100" dir="5400000">
              <a:srgbClr val="0A3D6E">
                <a:alpha val="12000"/>
              </a:srgbClr>
            </a:outerShdw>
          </a:effectLst>
        </p:spPr>
      </p:sp>
      <p:sp>
        <p:nvSpPr>
          <p:cNvPr id="15" name="Shape 12"/>
          <p:cNvSpPr/>
          <p:nvPr/>
        </p:nvSpPr>
        <p:spPr>
          <a:xfrm>
            <a:off x="3886200" y="4526280"/>
            <a:ext cx="4389120" cy="457200"/>
          </a:xfrm>
          <a:prstGeom prst="rect">
            <a:avLst/>
          </a:prstGeom>
          <a:solidFill>
            <a:srgbClr val="1C8A9E"/>
          </a:solidFill>
          <a:ln/>
        </p:spPr>
      </p:sp>
      <p:sp>
        <p:nvSpPr>
          <p:cNvPr id="16" name="Shape 13"/>
          <p:cNvSpPr/>
          <p:nvPr/>
        </p:nvSpPr>
        <p:spPr>
          <a:xfrm>
            <a:off x="3886200" y="4526280"/>
            <a:ext cx="4389120" cy="457200"/>
          </a:xfrm>
          <a:prstGeom prst="roundRect">
            <a:avLst>
              <a:gd name="adj" fmla="val 20000"/>
            </a:avLst>
          </a:prstGeom>
          <a:solidFill>
            <a:srgbClr val="1C8A9E"/>
          </a:solidFill>
          <a:ln/>
        </p:spPr>
      </p:sp>
      <p:sp>
        <p:nvSpPr>
          <p:cNvPr id="17" name="Text 14"/>
          <p:cNvSpPr/>
          <p:nvPr/>
        </p:nvSpPr>
        <p:spPr>
          <a:xfrm>
            <a:off x="4114800" y="4526280"/>
            <a:ext cx="4023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JULY   </a:t>
            </a:r>
            <a:pPr indent="0" marL="0">
              <a:buNone/>
            </a:pPr>
            <a:r>
              <a:rPr lang="en-US" sz="1100" dirty="0">
                <a:solidFill>
                  <a:srgbClr val="EAF2F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Phase 2 · 3 items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4160520" y="5093208"/>
            <a:ext cx="38862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300"/>
              </a:spcAft>
              <a:buSzPct val="100000"/>
              <a:buChar char="•"/>
            </a:pPr>
            <a:r>
              <a:rPr lang="en-US" sz="1150" dirty="0">
                <a:solidFill>
                  <a:srgbClr val="1C2433"/>
                </a:solidFill>
              </a:rPr>
              <a:t>Mobile app</a:t>
            </a:r>
            <a:endParaRPr lang="en-US" sz="1150" dirty="0"/>
          </a:p>
          <a:p>
            <a:pPr marL="177800" indent="-177800">
              <a:spcAft>
                <a:spcPts val="300"/>
              </a:spcAft>
              <a:buSzPct val="100000"/>
              <a:buChar char="•"/>
            </a:pPr>
            <a:r>
              <a:rPr lang="en-US" sz="1150" dirty="0">
                <a:solidFill>
                  <a:srgbClr val="1C2433"/>
                </a:solidFill>
              </a:rPr>
              <a:t>Chat</a:t>
            </a:r>
            <a:endParaRPr lang="en-US" sz="1150" dirty="0"/>
          </a:p>
          <a:p>
            <a:pPr marL="177800" indent="-177800">
              <a:spcAft>
                <a:spcPts val="300"/>
              </a:spcAft>
              <a:buSzPct val="100000"/>
              <a:buChar char="•"/>
            </a:pPr>
            <a:r>
              <a:rPr lang="en-US" sz="1150" dirty="0">
                <a:solidFill>
                  <a:srgbClr val="1C2433"/>
                </a:solidFill>
              </a:rPr>
              <a:t>Live productivity monitoring</a:t>
            </a:r>
            <a:endParaRPr lang="en-US" sz="1150" dirty="0"/>
          </a:p>
        </p:txBody>
      </p:sp>
      <p:sp>
        <p:nvSpPr>
          <p:cNvPr id="19" name="Shape 16"/>
          <p:cNvSpPr/>
          <p:nvPr/>
        </p:nvSpPr>
        <p:spPr>
          <a:xfrm>
            <a:off x="6080760" y="4023360"/>
            <a:ext cx="0" cy="502920"/>
          </a:xfrm>
          <a:prstGeom prst="line">
            <a:avLst/>
          </a:prstGeom>
          <a:noFill/>
          <a:ln w="19050">
            <a:solidFill>
              <a:srgbClr val="C9D2E2"/>
            </a:solidFill>
            <a:prstDash val="dash"/>
          </a:ln>
        </p:spPr>
      </p:sp>
      <p:sp>
        <p:nvSpPr>
          <p:cNvPr id="20" name="Shape 17"/>
          <p:cNvSpPr/>
          <p:nvPr/>
        </p:nvSpPr>
        <p:spPr>
          <a:xfrm>
            <a:off x="9491472" y="3822192"/>
            <a:ext cx="402336" cy="402336"/>
          </a:xfrm>
          <a:prstGeom prst="ellipse">
            <a:avLst/>
          </a:prstGeom>
          <a:solidFill>
            <a:srgbClr val="BD8B1A"/>
          </a:solidFill>
          <a:ln w="38100">
            <a:solidFill>
              <a:srgbClr val="FFFFFF"/>
            </a:solidFill>
            <a:prstDash val="solid"/>
          </a:ln>
        </p:spPr>
      </p:sp>
      <p:sp>
        <p:nvSpPr>
          <p:cNvPr id="21" name="Shape 18"/>
          <p:cNvSpPr/>
          <p:nvPr/>
        </p:nvSpPr>
        <p:spPr>
          <a:xfrm>
            <a:off x="7498080" y="1691640"/>
            <a:ext cx="4389120" cy="18288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E3E6EF"/>
            </a:solidFill>
            <a:prstDash val="solid"/>
          </a:ln>
          <a:effectLst>
            <a:outerShdw sx="100000" sy="100000" kx="0" ky="0" algn="bl" rotWithShape="0" blurRad="114300" dist="38100" dir="5400000">
              <a:srgbClr val="0A3D6E">
                <a:alpha val="12000"/>
              </a:srgbClr>
            </a:outerShdw>
          </a:effectLst>
        </p:spPr>
      </p:sp>
      <p:sp>
        <p:nvSpPr>
          <p:cNvPr id="22" name="Shape 19"/>
          <p:cNvSpPr/>
          <p:nvPr/>
        </p:nvSpPr>
        <p:spPr>
          <a:xfrm>
            <a:off x="7498080" y="1691640"/>
            <a:ext cx="4389120" cy="457200"/>
          </a:xfrm>
          <a:prstGeom prst="rect">
            <a:avLst/>
          </a:prstGeom>
          <a:solidFill>
            <a:srgbClr val="BD8B1A"/>
          </a:solidFill>
          <a:ln/>
        </p:spPr>
      </p:sp>
      <p:sp>
        <p:nvSpPr>
          <p:cNvPr id="23" name="Shape 20"/>
          <p:cNvSpPr/>
          <p:nvPr/>
        </p:nvSpPr>
        <p:spPr>
          <a:xfrm>
            <a:off x="7498080" y="1691640"/>
            <a:ext cx="4389120" cy="457200"/>
          </a:xfrm>
          <a:prstGeom prst="roundRect">
            <a:avLst>
              <a:gd name="adj" fmla="val 20000"/>
            </a:avLst>
          </a:prstGeom>
          <a:solidFill>
            <a:srgbClr val="BD8B1A"/>
          </a:solidFill>
          <a:ln/>
        </p:spPr>
      </p:sp>
      <p:sp>
        <p:nvSpPr>
          <p:cNvPr id="24" name="Text 21"/>
          <p:cNvSpPr/>
          <p:nvPr/>
        </p:nvSpPr>
        <p:spPr>
          <a:xfrm>
            <a:off x="7726680" y="1691640"/>
            <a:ext cx="4023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AUGUST   </a:t>
            </a:r>
            <a:pPr indent="0" marL="0">
              <a:buNone/>
            </a:pPr>
            <a:r>
              <a:rPr lang="en-US" sz="1100" dirty="0">
                <a:solidFill>
                  <a:srgbClr val="EAF2FB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Phase 3 · 2 items</a:t>
            </a:r>
            <a:endParaRPr lang="en-US" sz="1600" dirty="0"/>
          </a:p>
        </p:txBody>
      </p:sp>
      <p:sp>
        <p:nvSpPr>
          <p:cNvPr id="25" name="Text 22"/>
          <p:cNvSpPr/>
          <p:nvPr/>
        </p:nvSpPr>
        <p:spPr>
          <a:xfrm>
            <a:off x="7772400" y="2258568"/>
            <a:ext cx="38862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300"/>
              </a:spcAft>
              <a:buSzPct val="100000"/>
              <a:buChar char="•"/>
            </a:pPr>
            <a:r>
              <a:rPr lang="en-US" sz="1150" dirty="0">
                <a:solidFill>
                  <a:srgbClr val="1C2433"/>
                </a:solidFill>
              </a:rPr>
              <a:t>Event register</a:t>
            </a:r>
            <a:endParaRPr lang="en-US" sz="1150" dirty="0"/>
          </a:p>
          <a:p>
            <a:pPr marL="177800" indent="-177800">
              <a:spcAft>
                <a:spcPts val="300"/>
              </a:spcAft>
              <a:buSzPct val="100000"/>
              <a:buChar char="•"/>
            </a:pPr>
            <a:r>
              <a:rPr lang="en-US" sz="1150" dirty="0">
                <a:solidFill>
                  <a:srgbClr val="1C2433"/>
                </a:solidFill>
              </a:rPr>
              <a:t>Live document editor</a:t>
            </a:r>
            <a:endParaRPr lang="en-US" sz="1150" dirty="0"/>
          </a:p>
        </p:txBody>
      </p:sp>
      <p:sp>
        <p:nvSpPr>
          <p:cNvPr id="26" name="Shape 23"/>
          <p:cNvSpPr/>
          <p:nvPr/>
        </p:nvSpPr>
        <p:spPr>
          <a:xfrm>
            <a:off x="9692640" y="3520440"/>
            <a:ext cx="0" cy="502920"/>
          </a:xfrm>
          <a:prstGeom prst="line">
            <a:avLst/>
          </a:prstGeom>
          <a:noFill/>
          <a:ln w="19050">
            <a:solidFill>
              <a:srgbClr val="C9D2E2"/>
            </a:solidFill>
            <a:prstDash val="dash"/>
          </a:ln>
        </p:spPr>
      </p:sp>
      <p:sp>
        <p:nvSpPr>
          <p:cNvPr id="27" name="Text 24"/>
          <p:cNvSpPr/>
          <p:nvPr/>
        </p:nvSpPr>
        <p:spPr>
          <a:xfrm>
            <a:off x="502920" y="6400800"/>
            <a:ext cx="10972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50" dirty="0">
                <a:solidFill>
                  <a:srgbClr val="7C8597"/>
                </a:solidFill>
              </a:rPr>
              <a:t>IALA · International Association of Marine Aids to Navigation and Lighthouse Authorities</a:t>
            </a:r>
            <a:endParaRPr lang="en-US" sz="9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IALA Task Register Roadmap</dc:title>
  <dc:subject>PptxGenJS Presentation</dc:subject>
  <dc:creator>IALA</dc:creator>
  <cp:lastModifiedBy>IALA</cp:lastModifiedBy>
  <cp:revision>1</cp:revision>
  <dcterms:created xsi:type="dcterms:W3CDTF">2026-06-11T10:32:29Z</dcterms:created>
  <dcterms:modified xsi:type="dcterms:W3CDTF">2026-06-11T10:32:29Z</dcterms:modified>
</cp:coreProperties>
</file>